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6:10:5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1981 124 24575,'-5'-4'0,"0"2"0,0-1 0,-1 0 0,1 1 0,-1 0 0,1 0 0,-1 1 0,0 0 0,0 0 0,-10-1 0,-8-2 0,-304-49 0,215 34 0,-2 6 0,0 4 0,-129 6 0,211 5 0,0 1 0,1 1 0,-1 2 0,-32 10 0,-124 48 0,136-45 0,16-5 0,0 2 0,2 1 0,0 2 0,1 1 0,0 2 0,2 1 0,1 1 0,1 2 0,1 1 0,-37 45 0,57-61 0,-10 11 0,1 1 0,0 1 0,2 1 0,-17 33 0,29-49 0,1-1 0,0 1 0,0 0 0,1 0 0,1 0 0,-1 0 0,1 0 0,0 0 0,1 0 0,0 1 0,1-1 0,0 0 0,0 0 0,1 0 0,0 0 0,1 0 0,0-1 0,5 12 0,3 1 0,2 0 0,0 0 0,1-1 0,1-1 0,1-1 0,0 0 0,1-1 0,1-1 0,1 0 0,0-1 0,1-2 0,27 15 0,22 7 0,1-2 0,113 35 0,-75-36 0,0-4 0,2-6 0,1-4 0,0-5 0,223-3 0,-306-10 0,0-2 0,0-2 0,0 0 0,0-2 0,-1-1 0,0-1 0,-1-1 0,1-1 0,44-26 0,-43 22 0,0 0 0,2 2 0,-1 1 0,1 1 0,51-9 0,160-12 0,-197 27 0,60-5 0,-9 1 0,169-35 0,-234 35 0,0-1 0,-1-2 0,1 0 0,-2-2 0,0-2 0,-1 0 0,0-2 0,-1 0 0,37-34 0,-38 27 0,-1-1 0,-2-1 0,0-1 0,25-42 0,-35 50 0,-2-1 0,0 0 0,-1-1 0,-1 0 0,-1 0 0,-1-1 0,6-40 0,-12 52 0,0 1 0,0 0 0,-1 0 0,-1-1 0,1 1 0,-1 0 0,-1 0 0,0 1 0,0-1 0,0 0 0,-1 1 0,-1 0 0,1 0 0,-2 0 0,1 0 0,-1 1 0,-8-9 0,-12-10 0,-1 1 0,-58-41 0,65 52 12,-1 2 0,-1 0 0,0 1 0,0 2 0,-1 0 0,-1 1 0,1 2 0,-1 0 0,-28-2 0,-24 0-755,-118 3 1,158 5-6084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6:10:53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2142 228 24575,'-7'0'0,"-1"-1"0,1 0 0,-1-1 0,1 0 0,-9-3 0,-30-6 0,12 10 0,1 3 0,0 0 0,-1 2 0,1 2 0,1 1 0,-57 20 0,25-9 0,-170 45 0,-253 72 0,12 33 0,436-151 0,1 1 0,1 2 0,0 1 0,2 2 0,-41 34 0,58-41 0,0 1 0,2 0 0,0 2 0,2-1 0,0 2 0,0 0 0,2 1 0,1 0 0,0 0 0,-12 40 0,6-7 0,2 0 0,3 1 0,-9 95 0,21-137 0,0 1 0,1-1 0,1 0 0,0 1 0,1-1 0,1 0 0,0 0 0,0-1 0,1 1 0,1-1 0,12 20 0,8 7 0,1-2 0,35 36 0,-54-64 0,17 17 0,1-1 0,1-2 0,1 0 0,1-2 0,1-2 0,1 0 0,0-2 0,1-1 0,1-2 0,1-1 0,0-1 0,0-3 0,56 10 0,-20-9 0,2-3 0,-1-3 0,1-3 0,-1-3 0,131-22 0,-12-14 0,249-83 0,172-99 0,-349 107 0,-222 92 0,0-2 0,-2-2 0,-1-2 0,41-36 0,-14 9 0,3 2 0,2 4 0,145-75 0,-156 90 0,0-3 0,98-80 0,-121 85 0,-2-1 0,-1-2 0,-1-1 0,-2-1 0,26-43 0,-46 65 0,-1-1 0,0 0 0,-1-1 0,-1 1 0,-1-1 0,0 0 0,-1-1 0,4-25 0,-8 34 0,1 0 0,-1 0 0,0 0 0,-1-1 0,0 1 0,-1 0 0,1 0 0,-1 0 0,-1 0 0,0 1 0,0-1 0,0 1 0,-1-1 0,0 1 0,0 0 0,-1 1 0,0-1 0,0 1 0,-8-8 0,-13-8 0,-1 1 0,-1 1 0,-1 1 0,-1 2 0,0 1 0,-1 1 0,-1 2 0,0 1 0,-45-11 0,-24 0 0,-183-16 0,154 27 0,-1 6 0,-144 13 0,268-7-227,-1 2-1,0-1 1,1 1-1,-1 0 1,-10 5-1,-4 3-6598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6:33:0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2375 162 24575,'-6'4'0,"0"-1"0,0 1 0,-1-1 0,1 0 0,-1-1 0,1 1 0,-1-1 0,0-1 0,0 1 0,-8 0 0,-6 2 0,-493 66 0,266-45 0,68-1 0,14 0 0,-174 1 0,330-25 0,0 1 0,-1 1 0,1 0 0,0 0 0,1 1 0,-1 1 0,0-1 0,1 1 0,0 1 0,-10 6 0,-13 10 0,-41 35 0,25-18 0,3-3 0,1 1 0,2 3 0,2 1 0,1 2 0,3 1 0,1 2 0,2 2 0,2 1 0,-35 75 0,-28 104 0,82-190 0,2 1 0,1 0 0,2 1 0,-2 49 0,5 9 0,13 133 0,-4-180 0,3 0 0,2 0 0,2-1 0,27 69 0,106 189 0,-24-58 0,90 170 0,-168-349 0,4-1 0,2-3 0,97 100 0,-104-123 0,185 167 0,-206-193 0,119 86 0,-123-92 0,1-1 0,-1-1 0,1-1 0,1 0 0,0-2 0,33 8 0,521 60 0,-351-63 0,389 38 0,-404-25 0,370-7 0,-566-17 0,1 0 0,-1-1 0,1 0 0,-1-1 0,1 0 0,-1-1 0,0 0 0,0 0 0,0-2 0,-1 1 0,1-1 0,17-12 0,19-14 0,2 3 0,1 1 0,1 3 0,1 2 0,60-16 0,281-58 0,-292 75 0,-53 11 0,-6 2 0,57-19 0,-88 23 0,0 0 0,0-1 0,0 0 0,-1-1 0,0 0 0,0-1 0,0 0 0,-1 0 0,15-16 0,178-194 0,-165 178 0,-2-2 0,36-56 0,-49 69 0,43-42 0,-39 44 0,35-47 0,-11-3 0,-4-2 0,-3-3 0,46-119 0,-75 163 0,-3-2 0,0 0 0,-3 0 0,6-78 0,-11-162 0,-5 169 0,2 85 0,-1 1 0,-1-1 0,-1 1 0,-1 0 0,-1 0 0,-2 0 0,0 1 0,-1-1 0,-2 2 0,0-1 0,-16-24 0,-18-23 0,-3 2 0,-3 3 0,-3 1 0,-72-66 0,64 67 0,-52-70 0,-57-59 0,167 189 0,-78-76 0,-4 3 0,-165-113 0,-58 6 0,219 133 0,-85-62 0,151 96 15,-1 1 0,-1 1 0,0 1-1,-1 1 1,-45-13 0,-138-24-763,159 40 42,19 2-6120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67AB-8CE3-8299-F135-AB633F648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8259A-F400-64B0-0A56-5CA026C2E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3186C-A0E2-B267-02B0-C505BA87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8D245-57B5-C17C-1F0A-548DAA39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2082-0041-878C-DC52-FAB0C577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88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98F0-1367-59CB-1E7E-CE08C2B0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F9E77-F1E5-6051-8E33-F540C5E0A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4F0A-6EF6-7324-0D21-16557C88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BAEB-B702-8702-13B7-ED58607C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7D561-BBC9-1182-7C6C-86E32A0B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22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6B562-6CC0-2B1C-2DE2-EAE22903E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55988-8E0E-018E-FF21-9B4641778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4BEEB-FF2F-7969-75A7-BA565CB4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0142A-FBFE-C39C-7EE9-B6CE8199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5F106-2D01-3FD9-E993-36AAAE4E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6BC-7405-5C86-7BE7-9DC9501A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E6E62-5CE7-EA87-F082-924181CB8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D7945-EEBC-E5DE-6FF9-3196FD07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BD03-5FD3-2735-67C8-2C849331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1721-4B7F-92F6-F3CA-353BB674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1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2657-4558-4730-2EE6-2B653C02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A4EE0-F3D2-CBEB-425E-601E67956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7E63-EAA9-F930-72AB-34E41769B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29C54-EFD5-C234-BB59-08DEAFDCE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9CC01-646C-644E-7C2E-1855C855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6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1C41-E09C-E3EA-B351-947FDCCE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535C9-4679-03A1-EDE5-85AB68558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21FCF-09B0-2999-8DD1-6936D54C7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638FA-BABA-2404-F46F-D601E28C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CC119-01CE-1296-19B6-327C245A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E6484-3F08-8C99-29EF-400A80FC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D06F-8C15-9F0E-E553-3D23130D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EC8B6-5681-15CE-B3E4-C9BCCEF0E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0765B-90A6-EFCC-7D57-F9D6A79EB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4D9A0-73F6-FEFA-EF83-FA8B6945B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7DF34-53A6-304E-6445-FD2A99D95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3BD77-AFEA-DB8C-8EE0-70589E56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3760C-C3AB-58CF-608D-46553533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2A2B1-E9DF-19DB-9ACB-90546469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9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CC96-C34A-E954-6E90-7BD27347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F7B93-EC23-8049-433D-BC887CC1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571B0-5B19-23B1-EF81-07BB34D5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5D1C-9611-27FC-E56E-36FE2D33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5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39067-F5C7-6F26-9F01-839C69393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6412E-2449-C8D2-CF95-F0708164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1287B-4EE4-3FBB-91CC-A1A01840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3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2195-528D-1F24-D140-FE00178A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B04A-215A-DD3D-9EC2-3C3B6DFB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11571-8440-7742-1B62-B08BC31FB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D830-6760-5D05-91F4-C2407D0F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16903-9C72-375A-2BF9-C4286710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674D5-56DC-BA03-C7C8-82360A09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35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452D-47B3-79B0-10BC-FB82050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84350-0ED5-A2BC-FC11-895626303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E4E16-FDF1-4D78-F3A1-7917B2310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82041-66EE-2EE1-2CD7-480C6875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EC55A-EAA8-CD02-E376-250B18B8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7ADC3-970B-E2A5-0DF5-0F5379BA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8E014-7DE8-4BED-65E4-2D756A19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2BD11-AAB3-503F-3D82-6FF8339BE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5F8BF-49D9-84AF-27D1-F45EC8CE1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727B9-E854-4F77-9A6F-48382F566FA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69844-758B-40C6-9A62-50F39EF27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FB329-F00D-67A6-F7E6-525246536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BC155-F85B-4529-B3B9-C47EA33F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9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5CAEB-1E5F-97AE-96E4-F544E27D6CE2}"/>
              </a:ext>
            </a:extLst>
          </p:cNvPr>
          <p:cNvSpPr txBox="1"/>
          <p:nvPr/>
        </p:nvSpPr>
        <p:spPr>
          <a:xfrm>
            <a:off x="1222310" y="830424"/>
            <a:ext cx="4873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2023.01.11 – Update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Interface to define cell contours</a:t>
            </a:r>
          </a:p>
          <a:p>
            <a:pPr marL="285750" indent="-285750">
              <a:buFontTx/>
              <a:buChar char="-"/>
            </a:pPr>
            <a:r>
              <a:rPr lang="en-GB" dirty="0"/>
              <a:t>A toolbox for quantifying the cytoskeleton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74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22225-ED11-2A2B-AA70-1922DA78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57" y="230364"/>
            <a:ext cx="7756884" cy="6005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DC36CF-12B2-F83C-3126-0F5A399CE714}"/>
              </a:ext>
            </a:extLst>
          </p:cNvPr>
          <p:cNvSpPr txBox="1"/>
          <p:nvPr/>
        </p:nvSpPr>
        <p:spPr>
          <a:xfrm>
            <a:off x="144262" y="174879"/>
            <a:ext cx="85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Cell 01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39A26E-DCE9-6124-6D66-7CDA50D1755F}"/>
                  </a:ext>
                </a:extLst>
              </p14:cNvPr>
              <p14:cNvContentPartPr/>
              <p14:nvPr/>
            </p14:nvContentPartPr>
            <p14:xfrm>
              <a:off x="6025341" y="3111162"/>
              <a:ext cx="2072520" cy="1470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39A26E-DCE9-6124-6D66-7CDA50D175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6341" y="3102162"/>
                <a:ext cx="2090160" cy="1488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26905B3-8FC7-3347-D509-CFD417300D36}"/>
              </a:ext>
            </a:extLst>
          </p:cNvPr>
          <p:cNvSpPr txBox="1"/>
          <p:nvPr/>
        </p:nvSpPr>
        <p:spPr>
          <a:xfrm>
            <a:off x="569280" y="6319859"/>
            <a:ext cx="9485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Please note, in this cell we capture plakoglobin localization on the cell edge parallel to the actin flow.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879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90B00-E21C-84AE-7661-B284619C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17" y="237023"/>
            <a:ext cx="7462695" cy="5796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AFE06-E6BB-2874-374C-A143415EC8CE}"/>
              </a:ext>
            </a:extLst>
          </p:cNvPr>
          <p:cNvSpPr txBox="1"/>
          <p:nvPr/>
        </p:nvSpPr>
        <p:spPr>
          <a:xfrm>
            <a:off x="144262" y="174879"/>
            <a:ext cx="85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Cell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12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C122E-EA8B-E89F-FA15-064062FB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11" y="443883"/>
            <a:ext cx="6802426" cy="5663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D57A2-9AD7-DF7E-1FAA-30506B0C2DAC}"/>
              </a:ext>
            </a:extLst>
          </p:cNvPr>
          <p:cNvSpPr txBox="1"/>
          <p:nvPr/>
        </p:nvSpPr>
        <p:spPr>
          <a:xfrm>
            <a:off x="144262" y="174879"/>
            <a:ext cx="85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Cell 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6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00F88-1CF3-5A23-7B86-5E1B7151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32" y="174879"/>
            <a:ext cx="6310152" cy="6011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7A6B1-FD8D-3A7E-A330-FF0608CF7B47}"/>
              </a:ext>
            </a:extLst>
          </p:cNvPr>
          <p:cNvSpPr txBox="1"/>
          <p:nvPr/>
        </p:nvSpPr>
        <p:spPr>
          <a:xfrm>
            <a:off x="144262" y="174879"/>
            <a:ext cx="85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Cell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2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F20CC-08AC-D87E-C05F-548DD10D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03" y="523910"/>
            <a:ext cx="6498195" cy="5582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5D3A7D-FC68-7302-99E1-A2BB157BFD4C}"/>
              </a:ext>
            </a:extLst>
          </p:cNvPr>
          <p:cNvSpPr txBox="1"/>
          <p:nvPr/>
        </p:nvSpPr>
        <p:spPr>
          <a:xfrm>
            <a:off x="318418" y="2164249"/>
            <a:ext cx="4189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Based on 3D confocal stacks (</a:t>
            </a:r>
            <a:r>
              <a:rPr lang="en-GB" sz="1400" dirty="0" err="1"/>
              <a:t>actin+paxillin+plakoglobin+DAPI</a:t>
            </a:r>
            <a:r>
              <a:rPr lang="en-GB" sz="1400" dirty="0"/>
              <a:t>) it’s not possible to segment cells automatically. </a:t>
            </a:r>
          </a:p>
          <a:p>
            <a:endParaRPr lang="en-GB" sz="1400" dirty="0"/>
          </a:p>
          <a:p>
            <a:r>
              <a:rPr lang="en-GB" sz="1400" dirty="0"/>
              <a:t>Therefore, we created an interface to manually define the contours of the cells.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23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1F891-D27C-4093-E440-DFA0B8A2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65" y="418521"/>
            <a:ext cx="6773868" cy="582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CB510-F2B8-2A11-1B11-26DCC01A6D9F}"/>
              </a:ext>
            </a:extLst>
          </p:cNvPr>
          <p:cNvSpPr txBox="1"/>
          <p:nvPr/>
        </p:nvSpPr>
        <p:spPr>
          <a:xfrm>
            <a:off x="247397" y="2679153"/>
            <a:ext cx="418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 user is creating contours by defining vertices of the polygons.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64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14F65-7B36-3BA0-39DC-B03C28C3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25" y="513978"/>
            <a:ext cx="6766572" cy="5830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2A6DC-DC93-1173-9AA5-7B02EB1C05B0}"/>
              </a:ext>
            </a:extLst>
          </p:cNvPr>
          <p:cNvSpPr txBox="1"/>
          <p:nvPr/>
        </p:nvSpPr>
        <p:spPr>
          <a:xfrm>
            <a:off x="133466" y="2156850"/>
            <a:ext cx="4189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As the cells form tight monolayers we added an option of refining the contours by dividing and incorporating gaps between the neighbouring cells.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C8EFEB-9F5C-4BDE-5C0A-EECD35B54738}"/>
                  </a:ext>
                </a:extLst>
              </p14:cNvPr>
              <p14:cNvContentPartPr/>
              <p14:nvPr/>
            </p14:nvContentPartPr>
            <p14:xfrm>
              <a:off x="4897461" y="5441802"/>
              <a:ext cx="1183680" cy="446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C8EFEB-9F5C-4BDE-5C0A-EECD35B547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8461" y="5432802"/>
                <a:ext cx="12013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C9E60CE-4531-A588-12A1-8DAEEF8AEF84}"/>
                  </a:ext>
                </a:extLst>
              </p14:cNvPr>
              <p14:cNvContentPartPr/>
              <p14:nvPr/>
            </p14:nvContentPartPr>
            <p14:xfrm>
              <a:off x="8452821" y="4250202"/>
              <a:ext cx="1408320" cy="708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C9E60CE-4531-A588-12A1-8DAEEF8AEF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4181" y="4241202"/>
                <a:ext cx="1425960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63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14F65-7B36-3BA0-39DC-B03C28C3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615" y="513978"/>
            <a:ext cx="6766572" cy="5830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A4836-89E1-8599-BA15-FFD8A90B9124}"/>
              </a:ext>
            </a:extLst>
          </p:cNvPr>
          <p:cNvSpPr txBox="1"/>
          <p:nvPr/>
        </p:nvSpPr>
        <p:spPr>
          <a:xfrm>
            <a:off x="266631" y="2298893"/>
            <a:ext cx="418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Based on the defined contours, quantification of the signals can be performed fully automatically.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1C632-C66B-9E27-C7E0-3AB770952F5E}"/>
              </a:ext>
            </a:extLst>
          </p:cNvPr>
          <p:cNvSpPr txBox="1"/>
          <p:nvPr/>
        </p:nvSpPr>
        <p:spPr>
          <a:xfrm>
            <a:off x="9259410" y="4722920"/>
            <a:ext cx="3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09A9E-D3C2-49B6-B01D-6BC7F2D2BBF7}"/>
              </a:ext>
            </a:extLst>
          </p:cNvPr>
          <p:cNvSpPr txBox="1"/>
          <p:nvPr/>
        </p:nvSpPr>
        <p:spPr>
          <a:xfrm>
            <a:off x="8780016" y="3978676"/>
            <a:ext cx="3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2E54A-E629-2821-67B8-BFBDB14DEAED}"/>
              </a:ext>
            </a:extLst>
          </p:cNvPr>
          <p:cNvSpPr txBox="1"/>
          <p:nvPr/>
        </p:nvSpPr>
        <p:spPr>
          <a:xfrm>
            <a:off x="7751686" y="3013514"/>
            <a:ext cx="3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53AE4-5B62-1B0F-CDDE-75EBB4774F0A}"/>
              </a:ext>
            </a:extLst>
          </p:cNvPr>
          <p:cNvSpPr txBox="1"/>
          <p:nvPr/>
        </p:nvSpPr>
        <p:spPr>
          <a:xfrm>
            <a:off x="8629095" y="3059668"/>
            <a:ext cx="3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0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2D5EB-5E22-8F39-0B79-DED2E089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73" y="1620886"/>
            <a:ext cx="10412278" cy="2391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71B75-B1B3-3DA9-99F4-139A842FB1B2}"/>
              </a:ext>
            </a:extLst>
          </p:cNvPr>
          <p:cNvSpPr txBox="1"/>
          <p:nvPr/>
        </p:nvSpPr>
        <p:spPr>
          <a:xfrm>
            <a:off x="455720" y="4350058"/>
            <a:ext cx="10979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Above you can see an example of actin segmentation. Actin </a:t>
            </a:r>
            <a:r>
              <a:rPr lang="en-GB" sz="1400" dirty="0" err="1"/>
              <a:t>fibers</a:t>
            </a:r>
            <a:r>
              <a:rPr lang="en-GB" sz="1400" dirty="0"/>
              <a:t> are detected in a 3D volume and the straight-line segments are detected in 2D max projections in order to define a dominant actin orientation in a cell. </a:t>
            </a:r>
          </a:p>
          <a:p>
            <a:endParaRPr lang="en-GB" sz="1400" dirty="0"/>
          </a:p>
          <a:p>
            <a:r>
              <a:rPr lang="en-GB" sz="1400" dirty="0"/>
              <a:t>This approach needs further refinement to define local arrangements of actin </a:t>
            </a:r>
            <a:r>
              <a:rPr lang="en-GB" sz="1400" dirty="0" err="1"/>
              <a:t>fibers</a:t>
            </a:r>
            <a:r>
              <a:rPr lang="en-GB" sz="1400" dirty="0"/>
              <a:t>. The more advanced analysis will be feasible with 100x or SIM images.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2EAF0-CD56-17AE-C1D0-B5569302035B}"/>
              </a:ext>
            </a:extLst>
          </p:cNvPr>
          <p:cNvSpPr txBox="1"/>
          <p:nvPr/>
        </p:nvSpPr>
        <p:spPr>
          <a:xfrm>
            <a:off x="142043" y="221942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Actin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6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90D17-CAD3-CDAB-A8DB-036EA493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9" y="1458309"/>
            <a:ext cx="10440857" cy="3124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18975-A80A-DB5C-1B1F-95B8AF05E758}"/>
              </a:ext>
            </a:extLst>
          </p:cNvPr>
          <p:cNvSpPr txBox="1"/>
          <p:nvPr/>
        </p:nvSpPr>
        <p:spPr>
          <a:xfrm>
            <a:off x="142043" y="221942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Edge vs actin orientation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07134-1803-FAEA-942E-6976343721D5}"/>
              </a:ext>
            </a:extLst>
          </p:cNvPr>
          <p:cNvSpPr txBox="1"/>
          <p:nvPr/>
        </p:nvSpPr>
        <p:spPr>
          <a:xfrm>
            <a:off x="499675" y="5007004"/>
            <a:ext cx="1097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By defining the main flow of actin we can calculate which edges of a cell are parallel and perpendicular to the dominant actin direction.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403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DC3E5-9A4C-D8EE-15DD-CA832FD2E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03" y="1262641"/>
            <a:ext cx="5904135" cy="2883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4AAAD-8423-4FFA-421C-A316FA07C327}"/>
              </a:ext>
            </a:extLst>
          </p:cNvPr>
          <p:cNvSpPr txBox="1"/>
          <p:nvPr/>
        </p:nvSpPr>
        <p:spPr>
          <a:xfrm>
            <a:off x="142043" y="221942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Quantification of an edge distribution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50080-E678-E12B-AEBE-9169A3B9DC6B}"/>
              </a:ext>
            </a:extLst>
          </p:cNvPr>
          <p:cNvSpPr txBox="1"/>
          <p:nvPr/>
        </p:nvSpPr>
        <p:spPr>
          <a:xfrm>
            <a:off x="295489" y="4689812"/>
            <a:ext cx="10979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We can quantify distribution of signals at the edge. In the left graph I show centroids of 25 example edge regions that will be used for quantifications. </a:t>
            </a:r>
          </a:p>
          <a:p>
            <a:endParaRPr lang="en-GB" sz="1400" dirty="0"/>
          </a:p>
          <a:p>
            <a:r>
              <a:rPr lang="en-GB" sz="1400" dirty="0"/>
              <a:t>In the right graph the orientation of the edge vs the dominant actin is quantified (the higher the value the more perpendicular the edge is – visualized as a more green/yellow point in the left). This measurement is less intuitive than for example quantification of a fluorescence signal but I would like to highlight it as it can be used in the downstream analysis to evaluate if a given marker preferentially accumulates at the parallel or perpendicular edges.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555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02DC73-D6A6-59D6-0A95-6311FBBF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54" y="1512224"/>
            <a:ext cx="9726071" cy="274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437AA-AC70-E2E8-7A22-4BC62B21ABA4}"/>
              </a:ext>
            </a:extLst>
          </p:cNvPr>
          <p:cNvSpPr txBox="1"/>
          <p:nvPr/>
        </p:nvSpPr>
        <p:spPr>
          <a:xfrm>
            <a:off x="144262" y="17487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Quantification of edge and radial distributions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1DB5D-13EC-13F2-9409-9BE837AB3A50}"/>
              </a:ext>
            </a:extLst>
          </p:cNvPr>
          <p:cNvSpPr txBox="1"/>
          <p:nvPr/>
        </p:nvSpPr>
        <p:spPr>
          <a:xfrm>
            <a:off x="656948" y="4536490"/>
            <a:ext cx="47051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One technical aspect of the edge distribution is that choosing the beginning (point 0 at x axis) is arbitrary. In the future we can link it to the general actin flow or any other biologically meaningful cell feature. For now, in the quantifications below, the 0 angle is defined as the region that is straight to the right from the </a:t>
            </a:r>
            <a:r>
              <a:rPr lang="en-GB" sz="1400" dirty="0" err="1"/>
              <a:t>center</a:t>
            </a:r>
            <a:r>
              <a:rPr lang="en-GB" sz="1400" dirty="0"/>
              <a:t> of gravity of a cell (here marked in dark violet). The edge distributions will be clockwise.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A2794-157E-F554-4B01-6ED38513862E}"/>
              </a:ext>
            </a:extLst>
          </p:cNvPr>
          <p:cNvSpPr txBox="1"/>
          <p:nvPr/>
        </p:nvSpPr>
        <p:spPr>
          <a:xfrm>
            <a:off x="6437791" y="4536490"/>
            <a:ext cx="4705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For the radial distributions I will be quantifying signal in 20 equidistant layers starting from the edge (violet) of a cell and finishing in the </a:t>
            </a:r>
            <a:r>
              <a:rPr lang="en-GB" sz="1400" dirty="0" err="1"/>
              <a:t>center</a:t>
            </a:r>
            <a:r>
              <a:rPr lang="en-GB" sz="1400" dirty="0"/>
              <a:t> (yellow).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018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472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Kedziora, Kasia</dc:creator>
  <cp:lastModifiedBy>Kedziora, Kasia</cp:lastModifiedBy>
  <cp:revision>1</cp:revision>
  <dcterms:created xsi:type="dcterms:W3CDTF">2023-01-11T15:52:52Z</dcterms:created>
  <dcterms:modified xsi:type="dcterms:W3CDTF">2023-01-11T16:39:59Z</dcterms:modified>
</cp:coreProperties>
</file>